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71" r:id="rId6"/>
    <p:sldId id="259" r:id="rId7"/>
    <p:sldId id="263" r:id="rId8"/>
    <p:sldId id="265" r:id="rId9"/>
    <p:sldId id="272" r:id="rId10"/>
    <p:sldId id="262" r:id="rId11"/>
    <p:sldId id="269" r:id="rId12"/>
    <p:sldId id="261" r:id="rId13"/>
    <p:sldId id="268" r:id="rId14"/>
    <p:sldId id="267" r:id="rId15"/>
    <p:sldId id="273" r:id="rId16"/>
    <p:sldId id="264" r:id="rId1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3CDDB-38C7-4EE6-9A41-5A4F06AAD9B1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8459C-2EF3-46F6-98FE-2D9DB94432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039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8459C-2EF3-46F6-98FE-2D9DB94432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622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73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533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55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425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514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590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07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0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141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286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195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968B5-749B-4210-AB98-AC6513A1C4F2}" type="datetimeFigureOut">
              <a:rPr lang="cs-CZ" smtClean="0"/>
              <a:t>03.03.2016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65FF0-4496-49C1-8D0F-5D508A0C2A2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292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catalog/sense_power/FM142/CL851/SC1790/SS1555/PF63140" TargetMode="External"/><Relationship Id="rId2" Type="http://schemas.openxmlformats.org/officeDocument/2006/relationships/hyperlink" Target="http://www.atmel.com/images/atmel-8155-8-bit-microcontroller-avr-atmega32a_datashee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p.myavr.com/pic/articles/atmega32_g.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7200" dirty="0" smtClean="0"/>
              <a:t>ROBOTICKÉ VOZÍTKO</a:t>
            </a:r>
            <a:endParaRPr lang="cs-CZ" sz="72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80398"/>
          </a:xfrm>
        </p:spPr>
        <p:txBody>
          <a:bodyPr>
            <a:normAutofit/>
          </a:bodyPr>
          <a:lstStyle/>
          <a:p>
            <a:endParaRPr lang="cs-CZ" sz="3200" dirty="0" smtClean="0"/>
          </a:p>
          <a:p>
            <a:r>
              <a:rPr lang="cs-CZ" sz="3200" dirty="0" smtClean="0"/>
              <a:t>Jan Bittner</a:t>
            </a:r>
            <a:endParaRPr lang="cs-CZ" sz="3200" dirty="0"/>
          </a:p>
          <a:p>
            <a:endParaRPr lang="cs-CZ" dirty="0"/>
          </a:p>
          <a:p>
            <a:r>
              <a:rPr lang="cs-CZ" dirty="0" smtClean="0"/>
              <a:t>vedoucí práce – Ing. Josef Bašta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113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Budiče L293B 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200" dirty="0" smtClean="0"/>
              <a:t>H-můstek</a:t>
            </a:r>
          </a:p>
          <a:p>
            <a:r>
              <a:rPr lang="cs-CZ" sz="3200" dirty="0" smtClean="0"/>
              <a:t>oddělené napájení</a:t>
            </a:r>
          </a:p>
          <a:p>
            <a:r>
              <a:rPr lang="cs-CZ" sz="3200" dirty="0" smtClean="0"/>
              <a:t>16-pinová patice</a:t>
            </a:r>
          </a:p>
          <a:p>
            <a:endParaRPr lang="cs-CZ" sz="3200" dirty="0" smtClean="0"/>
          </a:p>
          <a:p>
            <a:endParaRPr lang="cs-CZ" sz="3200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2"/>
          <a:srcRect l="12225" t="34028" r="31161" b="10243"/>
          <a:stretch/>
        </p:blipFill>
        <p:spPr>
          <a:xfrm>
            <a:off x="4660899" y="1457325"/>
            <a:ext cx="7366001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6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ovéPole 6"/>
          <p:cNvSpPr txBox="1"/>
          <p:nvPr/>
        </p:nvSpPr>
        <p:spPr>
          <a:xfrm>
            <a:off x="8102600" y="4813299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3</a:t>
            </a:r>
            <a:endParaRPr lang="cs-CZ" sz="2400" b="1" dirty="0">
              <a:solidFill>
                <a:srgbClr val="FF0000"/>
              </a:solidFill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3530600" y="2920305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4</a:t>
            </a:r>
            <a:endParaRPr lang="cs-CZ" sz="2400" b="1" dirty="0">
              <a:solidFill>
                <a:srgbClr val="FF0000"/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8442758" y="1146770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1</a:t>
            </a:r>
            <a:endParaRPr lang="cs-CZ" sz="2400" b="1" dirty="0">
              <a:solidFill>
                <a:srgbClr val="FF0000"/>
              </a:solidFill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10271558" y="2458640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2</a:t>
            </a:r>
            <a:endParaRPr lang="cs-CZ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2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Snímač vzdálenosti HC-SR04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200" dirty="0" smtClean="0"/>
              <a:t>Česko 120 Kč, </a:t>
            </a:r>
            <a:r>
              <a:rPr lang="cs-CZ" sz="3200" dirty="0" err="1" smtClean="0"/>
              <a:t>AliExpress</a:t>
            </a:r>
            <a:r>
              <a:rPr lang="cs-CZ" sz="3200" dirty="0" smtClean="0"/>
              <a:t> 20 Kč</a:t>
            </a:r>
          </a:p>
          <a:p>
            <a:r>
              <a:rPr lang="cs-CZ" sz="3200" dirty="0" smtClean="0"/>
              <a:t>2 cm – 4 m</a:t>
            </a:r>
          </a:p>
          <a:p>
            <a:r>
              <a:rPr lang="cs-CZ" sz="3200" dirty="0" smtClean="0"/>
              <a:t>Centimetry = </a:t>
            </a:r>
            <a:r>
              <a:rPr lang="el-GR" sz="3200" dirty="0" smtClean="0"/>
              <a:t>μ</a:t>
            </a:r>
            <a:r>
              <a:rPr lang="cs-CZ" sz="3200" dirty="0" smtClean="0"/>
              <a:t>S / 58</a:t>
            </a:r>
          </a:p>
          <a:p>
            <a:endParaRPr lang="cs-CZ" sz="3200" dirty="0"/>
          </a:p>
          <a:p>
            <a:r>
              <a:rPr lang="cs-CZ" sz="3200" dirty="0" smtClean="0"/>
              <a:t>5V </a:t>
            </a:r>
            <a:r>
              <a:rPr lang="cs-CZ" sz="3200" dirty="0" err="1" smtClean="0"/>
              <a:t>supply</a:t>
            </a:r>
            <a:endParaRPr lang="cs-CZ" sz="3200" dirty="0" smtClean="0"/>
          </a:p>
          <a:p>
            <a:r>
              <a:rPr lang="cs-CZ" sz="3200" dirty="0" err="1" smtClean="0"/>
              <a:t>Trigger</a:t>
            </a:r>
            <a:r>
              <a:rPr lang="cs-CZ" sz="3200" dirty="0" smtClean="0"/>
              <a:t> Pulse Input</a:t>
            </a:r>
          </a:p>
          <a:p>
            <a:r>
              <a:rPr lang="cs-CZ" sz="3200" dirty="0" smtClean="0"/>
              <a:t>Echo Pulse Output</a:t>
            </a:r>
          </a:p>
          <a:p>
            <a:r>
              <a:rPr lang="cs-CZ" sz="3200" dirty="0" smtClean="0"/>
              <a:t>GND</a:t>
            </a:r>
          </a:p>
          <a:p>
            <a:endParaRPr lang="cs-CZ" sz="3200" dirty="0" smtClean="0"/>
          </a:p>
        </p:txBody>
      </p:sp>
      <p:pic>
        <p:nvPicPr>
          <p:cNvPr id="4" name="Picture 2" descr="http://files.arduino8.webnode.cz/200000081-ec223ed343/F90JYNWH7UR7RCS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2127416"/>
            <a:ext cx="4762500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7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1021453"/>
            <a:ext cx="11496687" cy="5079097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>
          <a:xfrm>
            <a:off x="3666041" y="1692681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1</a:t>
            </a:r>
            <a:endParaRPr lang="cs-CZ" sz="2400" b="1" dirty="0">
              <a:solidFill>
                <a:srgbClr val="FF0000"/>
              </a:solidFill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5114978" y="4083314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2</a:t>
            </a:r>
            <a:endParaRPr lang="cs-CZ" sz="2400" b="1" dirty="0">
              <a:solidFill>
                <a:srgbClr val="FF0000"/>
              </a:solidFill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7573849" y="5638885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3</a:t>
            </a:r>
            <a:endParaRPr lang="cs-CZ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6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86475"/>
          </a:xfrm>
        </p:spPr>
        <p:txBody>
          <a:bodyPr/>
          <a:lstStyle/>
          <a:p>
            <a:pPr algn="ctr"/>
            <a:r>
              <a:rPr lang="cs-CZ" dirty="0" smtClean="0"/>
              <a:t>Děkuji za pozornost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1894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Zdroje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400" dirty="0"/>
              <a:t>[online]. [cit. 2016-03-02]. Dostupné z: </a:t>
            </a:r>
            <a:r>
              <a:rPr lang="it-IT" sz="1400" dirty="0">
                <a:hlinkClick r:id="rId2"/>
              </a:rPr>
              <a:t>http://</a:t>
            </a:r>
            <a:r>
              <a:rPr lang="it-IT" sz="1400" dirty="0" smtClean="0">
                <a:hlinkClick r:id="rId2"/>
              </a:rPr>
              <a:t>www.atmel.com/images/atmel-8155-8-bit-microcontroller-avr-atmega32a_datasheet.pdf</a:t>
            </a:r>
            <a:endParaRPr lang="cs-CZ" sz="1400" dirty="0" smtClean="0"/>
          </a:p>
          <a:p>
            <a:r>
              <a:rPr lang="it-IT" sz="1400" dirty="0"/>
              <a:t>[online]. [cit. 2016-03-02]. Dostupné z: </a:t>
            </a:r>
            <a:r>
              <a:rPr lang="it-IT" sz="1400" dirty="0">
                <a:hlinkClick r:id="rId3"/>
              </a:rPr>
              <a:t>http://</a:t>
            </a:r>
            <a:r>
              <a:rPr lang="it-IT" sz="1400" dirty="0" smtClean="0">
                <a:hlinkClick r:id="rId3"/>
              </a:rPr>
              <a:t>www.st.com/web/catalog/sense_power/FM142/CL851/SC1790/SS1555/PF63140</a:t>
            </a:r>
            <a:endParaRPr lang="cs-CZ" sz="1400" dirty="0" smtClean="0"/>
          </a:p>
          <a:p>
            <a:r>
              <a:rPr lang="it-IT" sz="1400" dirty="0"/>
              <a:t>[online]. [cit. 2016-03-03]. Dostupné z: </a:t>
            </a:r>
            <a:r>
              <a:rPr lang="it-IT" sz="1400" dirty="0">
                <a:hlinkClick r:id="rId4"/>
              </a:rPr>
              <a:t>http://</a:t>
            </a:r>
            <a:r>
              <a:rPr lang="it-IT" sz="1400" dirty="0" smtClean="0">
                <a:hlinkClick r:id="rId4"/>
              </a:rPr>
              <a:t>shop.myavr.com/pic/articles/atmega32_g.png</a:t>
            </a:r>
            <a:endParaRPr lang="cs-CZ" sz="1400" dirty="0" smtClean="0"/>
          </a:p>
          <a:p>
            <a:endParaRPr lang="cs-CZ" sz="1400" dirty="0" smtClean="0"/>
          </a:p>
          <a:p>
            <a:endParaRPr lang="cs-CZ" sz="1400" dirty="0" smtClean="0"/>
          </a:p>
          <a:p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17939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Osnova práce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2721"/>
          </a:xfrm>
        </p:spPr>
        <p:txBody>
          <a:bodyPr>
            <a:normAutofit/>
          </a:bodyPr>
          <a:lstStyle/>
          <a:p>
            <a:r>
              <a:rPr lang="cs-CZ" sz="3200" dirty="0" smtClean="0"/>
              <a:t>Sestavení požadavků na robotické vozítko.</a:t>
            </a:r>
          </a:p>
          <a:p>
            <a:r>
              <a:rPr lang="cs-CZ" sz="3200" dirty="0" smtClean="0"/>
              <a:t>Seznámení se s ovládáním jednotlivých částí vozítka pomocí mikroprocesoru.</a:t>
            </a:r>
          </a:p>
          <a:p>
            <a:r>
              <a:rPr lang="cs-CZ" sz="3200" dirty="0" smtClean="0"/>
              <a:t>Tvorba software pro jednotlivé části pomocí vývojového </a:t>
            </a:r>
            <a:r>
              <a:rPr lang="cs-CZ" sz="3200" dirty="0" err="1" smtClean="0"/>
              <a:t>kitu</a:t>
            </a:r>
            <a:r>
              <a:rPr lang="cs-CZ" sz="3200" dirty="0" smtClean="0"/>
              <a:t>.</a:t>
            </a:r>
          </a:p>
          <a:p>
            <a:r>
              <a:rPr lang="cs-CZ" sz="3200" dirty="0" smtClean="0"/>
              <a:t>Sestavení modelu robotického vozítka ze stavebnice.</a:t>
            </a:r>
          </a:p>
          <a:p>
            <a:r>
              <a:rPr lang="cs-CZ" sz="3200" dirty="0" smtClean="0"/>
              <a:t>Sestavení vlastní řídící jednotky.</a:t>
            </a:r>
          </a:p>
        </p:txBody>
      </p:sp>
    </p:spTree>
    <p:extLst>
      <p:ext uri="{BB962C8B-B14F-4D97-AF65-F5344CB8AC3E}">
        <p14:creationId xmlns:p14="http://schemas.microsoft.com/office/powerpoint/2010/main" val="402166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Osnova práce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Návrh výsledného elektronického zapojení.</a:t>
            </a:r>
          </a:p>
          <a:p>
            <a:r>
              <a:rPr lang="cs-CZ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Tvorba software pro řízení vozítka.</a:t>
            </a:r>
          </a:p>
          <a:p>
            <a:r>
              <a:rPr lang="cs-CZ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Zpracování dokumentace.</a:t>
            </a:r>
          </a:p>
          <a:p>
            <a:endParaRPr lang="cs-CZ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404614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Model robotického vozítka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200" dirty="0" smtClean="0"/>
              <a:t>stavebnice Merkur</a:t>
            </a:r>
          </a:p>
          <a:p>
            <a:r>
              <a:rPr lang="cs-CZ" sz="3200" dirty="0" smtClean="0"/>
              <a:t>4 motory</a:t>
            </a:r>
          </a:p>
          <a:p>
            <a:r>
              <a:rPr lang="cs-CZ" sz="3200" dirty="0" smtClean="0"/>
              <a:t>„tank“</a:t>
            </a:r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317662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1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1"/>
          <p:cNvSpPr>
            <a:spLocks noGrp="1"/>
          </p:cNvSpPr>
          <p:nvPr>
            <p:ph type="title"/>
          </p:nvPr>
        </p:nvSpPr>
        <p:spPr>
          <a:xfrm>
            <a:off x="6792686" y="365125"/>
            <a:ext cx="4561114" cy="1325563"/>
          </a:xfrm>
        </p:spPr>
        <p:txBody>
          <a:bodyPr/>
          <a:lstStyle/>
          <a:p>
            <a:r>
              <a:rPr lang="cs-CZ" dirty="0" smtClean="0"/>
              <a:t>Blokové schéma</a:t>
            </a:r>
            <a:endParaRPr lang="cs-CZ" dirty="0"/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578"/>
            <a:ext cx="12112922" cy="65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3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hop.myavr.com/pic/articles/atmega32_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939006"/>
            <a:ext cx="6235700" cy="55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Mikroprocesor ATmega32A-PU</a:t>
            </a:r>
            <a:endParaRPr lang="cs-CZ" dirty="0"/>
          </a:p>
        </p:txBody>
      </p:sp>
      <p:sp>
        <p:nvSpPr>
          <p:cNvPr id="8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175"/>
          </a:xfrm>
        </p:spPr>
        <p:txBody>
          <a:bodyPr>
            <a:normAutofit/>
          </a:bodyPr>
          <a:lstStyle/>
          <a:p>
            <a:r>
              <a:rPr lang="cs-CZ" sz="3200" dirty="0" smtClean="0"/>
              <a:t>32 kB FLASH</a:t>
            </a:r>
          </a:p>
          <a:p>
            <a:r>
              <a:rPr lang="cs-CZ" sz="3200" dirty="0" smtClean="0"/>
              <a:t>2 kB SRAM </a:t>
            </a:r>
          </a:p>
          <a:p>
            <a:r>
              <a:rPr lang="cs-CZ" sz="3200" dirty="0" smtClean="0"/>
              <a:t>1 kB EEPROM </a:t>
            </a:r>
          </a:p>
          <a:p>
            <a:r>
              <a:rPr lang="cs-CZ" sz="3200" dirty="0" smtClean="0"/>
              <a:t>4x 8-bitové IO porty</a:t>
            </a:r>
          </a:p>
          <a:p>
            <a:r>
              <a:rPr lang="cs-CZ" sz="3200" dirty="0" smtClean="0"/>
              <a:t>SPI, USART</a:t>
            </a:r>
          </a:p>
          <a:p>
            <a:r>
              <a:rPr lang="cs-CZ" sz="3200" dirty="0" smtClean="0"/>
              <a:t>PWM</a:t>
            </a:r>
          </a:p>
          <a:p>
            <a:r>
              <a:rPr lang="cs-CZ" sz="3200" dirty="0" smtClean="0"/>
              <a:t>2x 8-bitové a 1x 16-bitové</a:t>
            </a:r>
            <a:br>
              <a:rPr lang="cs-CZ" sz="3200" dirty="0" smtClean="0"/>
            </a:br>
            <a:r>
              <a:rPr lang="cs-CZ" sz="3200" dirty="0" smtClean="0"/>
              <a:t>čítače/časovače</a:t>
            </a:r>
          </a:p>
          <a:p>
            <a:pPr marL="0" indent="0">
              <a:buNone/>
            </a:pPr>
            <a:endParaRPr lang="cs-CZ" sz="3200" dirty="0" smtClean="0"/>
          </a:p>
          <a:p>
            <a:endParaRPr lang="cs-CZ" sz="3200" dirty="0" smtClean="0"/>
          </a:p>
          <a:p>
            <a:endParaRPr lang="cs-CZ" sz="3200" dirty="0" smtClean="0"/>
          </a:p>
        </p:txBody>
      </p:sp>
    </p:spTree>
    <p:extLst>
      <p:ext uri="{BB962C8B-B14F-4D97-AF65-F5344CB8AC3E}">
        <p14:creationId xmlns:p14="http://schemas.microsoft.com/office/powerpoint/2010/main" val="15729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2"/>
          <a:srcRect l="34578" t="8681" r="29892" b="1736"/>
          <a:stretch/>
        </p:blipFill>
        <p:spPr>
          <a:xfrm>
            <a:off x="5841999" y="177800"/>
            <a:ext cx="4622801" cy="65532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3"/>
          <a:srcRect l="24524" t="31424" r="63372" b="43576"/>
          <a:stretch/>
        </p:blipFill>
        <p:spPr>
          <a:xfrm>
            <a:off x="1571089" y="3425587"/>
            <a:ext cx="2679553" cy="3111737"/>
          </a:xfrm>
          <a:prstGeom prst="rect">
            <a:avLst/>
          </a:prstGeom>
        </p:spPr>
      </p:pic>
      <p:sp>
        <p:nvSpPr>
          <p:cNvPr id="6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 smtClean="0"/>
              <a:t>ATmega32A-PU</a:t>
            </a:r>
            <a:endParaRPr lang="cs-CZ" dirty="0"/>
          </a:p>
        </p:txBody>
      </p:sp>
      <p:sp>
        <p:nvSpPr>
          <p:cNvPr id="7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cs-CZ" sz="3200" dirty="0" smtClean="0"/>
              <a:t>40-pinová patice</a:t>
            </a:r>
          </a:p>
          <a:p>
            <a:r>
              <a:rPr lang="cs-CZ" sz="3200" dirty="0" smtClean="0"/>
              <a:t>PDIP pouzdro</a:t>
            </a:r>
          </a:p>
          <a:p>
            <a:endParaRPr lang="cs-CZ" sz="3200" dirty="0" smtClean="0"/>
          </a:p>
        </p:txBody>
      </p:sp>
    </p:spTree>
    <p:extLst>
      <p:ext uri="{BB962C8B-B14F-4D97-AF65-F5344CB8AC3E}">
        <p14:creationId xmlns:p14="http://schemas.microsoft.com/office/powerpoint/2010/main" val="220646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6502400" y="787400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4</a:t>
            </a:r>
            <a:endParaRPr lang="cs-CZ" sz="2400" b="1" dirty="0">
              <a:solidFill>
                <a:srgbClr val="FF0000"/>
              </a:solidFill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9347200" y="787399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5</a:t>
            </a:r>
            <a:endParaRPr lang="cs-CZ" sz="2400" b="1" dirty="0">
              <a:solidFill>
                <a:srgbClr val="FF0000"/>
              </a:solidFill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9856249" y="2785762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>
                <a:solidFill>
                  <a:srgbClr val="FF0000"/>
                </a:solidFill>
              </a:rPr>
              <a:t>6</a:t>
            </a:r>
            <a:endParaRPr lang="cs-CZ" sz="2400" b="1" dirty="0">
              <a:solidFill>
                <a:srgbClr val="FF0000"/>
              </a:solidFill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4163363" y="325734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1</a:t>
            </a:r>
            <a:endParaRPr lang="cs-CZ" sz="2400" b="1" dirty="0">
              <a:solidFill>
                <a:srgbClr val="FF0000"/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10436658" y="5333999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3</a:t>
            </a:r>
            <a:endParaRPr lang="cs-CZ" sz="2400" b="1" dirty="0">
              <a:solidFill>
                <a:srgbClr val="FF0000"/>
              </a:solidFill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1178358" y="3016595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2</a:t>
            </a:r>
            <a:endParaRPr lang="cs-CZ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67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204</Words>
  <Application>Microsoft Office PowerPoint</Application>
  <PresentationFormat>Širokoúhlá obrazovka</PresentationFormat>
  <Paragraphs>65</Paragraphs>
  <Slides>16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Motiv Office</vt:lpstr>
      <vt:lpstr>ROBOTICKÉ VOZÍTKO</vt:lpstr>
      <vt:lpstr>Osnova práce</vt:lpstr>
      <vt:lpstr>Osnova práce</vt:lpstr>
      <vt:lpstr>Model robotického vozítka</vt:lpstr>
      <vt:lpstr>Prezentace aplikace PowerPoint</vt:lpstr>
      <vt:lpstr>Blokové schéma</vt:lpstr>
      <vt:lpstr>Mikroprocesor ATmega32A-PU</vt:lpstr>
      <vt:lpstr>ATmega32A-PU</vt:lpstr>
      <vt:lpstr>Prezentace aplikace PowerPoint</vt:lpstr>
      <vt:lpstr>Budiče L293B </vt:lpstr>
      <vt:lpstr>Prezentace aplikace PowerPoint</vt:lpstr>
      <vt:lpstr>Snímač vzdálenosti HC-SR04</vt:lpstr>
      <vt:lpstr>Prezentace aplikace PowerPoint</vt:lpstr>
      <vt:lpstr>Prezentace aplikace PowerPoint</vt:lpstr>
      <vt:lpstr>Děkuji za pozornost</vt:lpstr>
      <vt:lpstr>Zdroje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Robotické vozítko</dc:title>
  <dc:creator>Honza Bittner</dc:creator>
  <cp:lastModifiedBy>Honza Bittner</cp:lastModifiedBy>
  <cp:revision>21</cp:revision>
  <dcterms:created xsi:type="dcterms:W3CDTF">2016-03-02T20:50:20Z</dcterms:created>
  <dcterms:modified xsi:type="dcterms:W3CDTF">2016-03-03T00:07:53Z</dcterms:modified>
</cp:coreProperties>
</file>